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75" r:id="rId2"/>
    <p:sldId id="314" r:id="rId3"/>
    <p:sldId id="316" r:id="rId4"/>
    <p:sldId id="256" r:id="rId5"/>
    <p:sldId id="260" r:id="rId6"/>
    <p:sldId id="315" r:id="rId7"/>
  </p:sldIdLst>
  <p:sldSz cx="9144000" cy="5715000" type="screen16x1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8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5F54"/>
    <a:srgbClr val="EE8031"/>
    <a:srgbClr val="616161"/>
    <a:srgbClr val="588BE6"/>
    <a:srgbClr val="408EE4"/>
    <a:srgbClr val="0DCAFF"/>
    <a:srgbClr val="00F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Estilo claro 2 - Énfasis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Estilo claro 2 - Énfasi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25" autoAdjust="0"/>
    <p:restoredTop sz="95807" autoAdjust="0"/>
  </p:normalViewPr>
  <p:slideViewPr>
    <p:cSldViewPr snapToGrid="0" snapToObjects="1">
      <p:cViewPr varScale="1">
        <p:scale>
          <a:sx n="158" d="100"/>
          <a:sy n="158" d="100"/>
        </p:scale>
        <p:origin x="200" y="176"/>
      </p:cViewPr>
      <p:guideLst>
        <p:guide orient="horz" pos="2160"/>
        <p:guide pos="2880"/>
        <p:guide orient="horz" pos="18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GT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6710B-DC88-47EC-91FA-272D5A88F6C3}" type="datetimeFigureOut">
              <a:rPr lang="es-GT" smtClean="0"/>
              <a:t>26/02/20</a:t>
            </a:fld>
            <a:endParaRPr lang="es-GT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GT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GT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AB9AE-0879-4018-8DDE-8AE543EEAF26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2833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BFB2D-550A-4944-A59A-EF875CE493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597390-5EF7-45DA-8306-A39069654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s-G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B9E3E-F267-4998-81EF-E59EE24BC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19015-C286-449D-B9BE-64740458C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921AC-30A6-422A-9BCA-82D58D5A3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640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91843-8AA7-49B2-B0EE-EF21CFF2F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6C6259-7CD2-417D-8820-AEBDB74F3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G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37C91-B764-436B-9F39-1E83CABBE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29721-37AD-416E-834C-B22DAB88B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87C0F-8115-454D-AD2C-C557E7890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440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30935D-4706-4637-832F-F70049BF1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5626D-5B2E-4210-8452-FED8508273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G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B2875-ABF6-4C29-984D-695F6962E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81195-2E5A-4D93-A873-1C249C91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B7CFC-F5B8-402F-B382-6703B3046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9636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FD746-1909-46AC-AD58-27E67AFE4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191D6-BC43-40EA-9255-BB3E044F7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G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686C5-0239-4F66-8E1E-DBE9920BA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50CC-B2BE-43B7-93EA-D5D002F5A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DD702-18B3-478F-B14A-3066F4E6D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440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51DC0-2B9A-4E8F-97E2-E00DD32F0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79250-CA9B-4529-9375-14763EB52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4FE52-E7CA-4086-BB8E-8061FC575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BEE6B-87F2-482D-B3E4-EA1704DD6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8CB4F-3E8C-42AD-B704-59EC37E8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648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2890B-0A64-4DE2-BEB4-53227446C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38F83-DDA6-445F-AB06-1410B37CDD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G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79B9A-B46D-4FCE-9EAB-AE48CCAED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G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EDCD6-97CB-4128-B4B3-952D0B821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58ADE-CC1E-4036-972B-B967CF9DD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E081E-4DD7-4954-AE96-FD7858C5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50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92B4-9F67-40AC-89E5-DFCE3AFAA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E0E318-6BA6-4B05-83E4-B66285C52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311970-0D41-4574-8392-219D3A414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G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9C2C34-689E-4661-943C-2365173EC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E6981F-EED1-4A36-B3D2-395ED35FD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G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1E7AFA-C621-4AF6-BA4E-D5DC222BF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5C5BA6-71B4-476F-AC32-837582EE4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198614-8A51-4E0B-B68D-DF9EBF169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675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6BF9F-C0DA-460D-A048-99D051D68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CC9C9F-338D-4AA4-9551-6AFB442B2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D6FE44-6690-4DE6-8F49-219614C4A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DCF9B7-2C52-4994-A30A-89A21477C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3087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7D6C4-BF60-4A2D-966D-31574F4E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EB5C6C-6D38-4F72-BED8-DF993DB5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7579B1-6D92-4917-8347-E4CB28182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8686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A7D5F-044C-404C-9BCD-B618206C9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A3FF0-C289-4059-A94E-E269FF8D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G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C0D67-5DCC-4A6F-A5F1-34AC88D49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247E5-EA14-43B4-A6BA-12D65F472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7BF056-9C3F-4F20-A136-C41436C42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502BC-E0E5-4013-980C-D917F997C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72386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5ECDC-F9AA-4D90-AB3B-6B9ADEBCA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6CFDFD-ABFF-49F3-9878-F1305AC25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G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EAD12E-630E-490D-AF0E-74C32BC83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2C97AE-0E44-44F5-A638-12F1781B5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B56762-1CC9-43E1-9067-708364211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96B54-B7AB-4597-9CC5-BC5F5E98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63077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9717D2-7647-40F2-887A-1699CAB50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G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2290C-02C9-42C3-A970-19129E507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G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2DB9C-DD8F-4B5F-8CE6-D7CA8CCC60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12AB8-AEC1-564E-B370-22EDA8C63BD0}" type="datetimeFigureOut">
              <a:rPr lang="es-ES" smtClean="0"/>
              <a:t>26/2/20</a:t>
            </a:fld>
            <a:endParaRPr lang="es-E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F5A13-BD5E-4CB7-B46A-88AA33CEAD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F0271-8BC4-4D19-BB75-D643BB208A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8541F-C984-B342-A9AB-4D03F58DC545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7" name="Imagen 6" descr="FONDO CES.jpg">
            <a:extLst>
              <a:ext uri="{FF2B5EF4-FFF2-40B4-BE49-F238E27FC236}">
                <a16:creationId xmlns:a16="http://schemas.microsoft.com/office/drawing/2014/main" id="{755C6E9E-8837-4207-8A01-41BA65731FA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71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395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6B5F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2037" y="2199393"/>
            <a:ext cx="7129596" cy="114927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3690650"/>
            <a:ext cx="9144000" cy="286439"/>
          </a:xfrm>
          <a:prstGeom prst="rect">
            <a:avLst/>
          </a:prstGeom>
          <a:solidFill>
            <a:srgbClr val="EE80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1582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9F90780-6875-4317-BF82-D2F46FB7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Arial"/>
                <a:cs typeface="Arial"/>
              </a:rPr>
              <a:t>¿Qué es el CES?</a:t>
            </a:r>
            <a:endParaRPr lang="es-G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55038-B90F-4F11-A0E9-385ABE31E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9250"/>
            <a:ext cx="7886700" cy="38893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GT" sz="2400" dirty="0"/>
              <a:t>Órgano consultivo permanente de los organismos del Estado, facultado para conocer y realizar opiniones por iniciativa propia en relación a las políticas públicas de carácter económico y social y promueve que éstas se constituyan en estrategia nacional de desarrollo.</a:t>
            </a:r>
          </a:p>
          <a:p>
            <a:pPr marL="0" indent="0" algn="just">
              <a:buNone/>
            </a:pPr>
            <a:endParaRPr lang="es-GT" sz="2400" dirty="0"/>
          </a:p>
          <a:p>
            <a:pPr algn="just"/>
            <a:r>
              <a:rPr lang="es-GT" sz="2400" dirty="0"/>
              <a:t>Las decisiones del CES son la expresión de la opinión de los sectores productivos del país:  Sector Cooperativista, Sector Empresarial y Sector Trabajadores. </a:t>
            </a:r>
            <a:r>
              <a:rPr lang="es-GT" sz="2400" b="1" dirty="0"/>
              <a:t>(Decreto 2-2012)</a:t>
            </a:r>
          </a:p>
          <a:p>
            <a:pPr marL="0" indent="0" algn="just">
              <a:buNone/>
            </a:pPr>
            <a:endParaRPr lang="es-GT" sz="2400" b="1" dirty="0"/>
          </a:p>
          <a:p>
            <a:pPr algn="just"/>
            <a:r>
              <a:rPr lang="es-GT" sz="2400" dirty="0"/>
              <a:t>Como agenda priorizada de trabajo institucional, considera cuatro ejes estratégicos: a) Reforma del Estado; b) Hacienda Pública; </a:t>
            </a:r>
            <a:br>
              <a:rPr lang="es-GT" sz="2400" dirty="0"/>
            </a:br>
            <a:r>
              <a:rPr lang="es-GT" sz="2400" dirty="0"/>
              <a:t>c) Productividad; y d) Seguridad Alimentaria y combate a la desnutrición crónica.</a:t>
            </a:r>
          </a:p>
        </p:txBody>
      </p:sp>
    </p:spTree>
    <p:extLst>
      <p:ext uri="{BB962C8B-B14F-4D97-AF65-F5344CB8AC3E}">
        <p14:creationId xmlns:p14="http://schemas.microsoft.com/office/powerpoint/2010/main" val="530361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48A7F6-B1D6-4352-A940-19699B07371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67323" y="143219"/>
            <a:ext cx="4708897" cy="538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003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354150"/>
            <a:ext cx="9144000" cy="606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4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>
            <a:extLst>
              <a:ext uri="{FF2B5EF4-FFF2-40B4-BE49-F238E27FC236}">
                <a16:creationId xmlns:a16="http://schemas.microsoft.com/office/drawing/2014/main" id="{B0DC5F8D-D7D5-4D4C-81B1-466300269A83}"/>
              </a:ext>
            </a:extLst>
          </p:cNvPr>
          <p:cNvSpPr txBox="1">
            <a:spLocks/>
          </p:cNvSpPr>
          <p:nvPr/>
        </p:nvSpPr>
        <p:spPr>
          <a:xfrm>
            <a:off x="1154829" y="238478"/>
            <a:ext cx="6834342" cy="771554"/>
          </a:xfrm>
          <a:prstGeom prst="rect">
            <a:avLst/>
          </a:prstGeom>
        </p:spPr>
        <p:txBody>
          <a:bodyPr vert="horz" lIns="68580" tIns="34290" rIns="68580" bIns="3429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GT" sz="3600" b="1" dirty="0">
                <a:solidFill>
                  <a:srgbClr val="263791"/>
                </a:solidFill>
                <a:latin typeface="Arial" charset="0"/>
                <a:ea typeface="Arial" charset="0"/>
                <a:cs typeface="Arial" charset="0"/>
              </a:rPr>
              <a:t>PLAN DE FOROS TEMÁTICOS 2020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85FE56C-A0BC-524B-9F6C-20A31C0DBEFA}"/>
              </a:ext>
            </a:extLst>
          </p:cNvPr>
          <p:cNvSpPr/>
          <p:nvPr/>
        </p:nvSpPr>
        <p:spPr>
          <a:xfrm>
            <a:off x="0" y="5524928"/>
            <a:ext cx="9144000" cy="129746"/>
          </a:xfrm>
          <a:prstGeom prst="rect">
            <a:avLst/>
          </a:prstGeom>
          <a:solidFill>
            <a:srgbClr val="1474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135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BC79DA1-BBEC-684F-8667-D78C5A03034B}"/>
              </a:ext>
            </a:extLst>
          </p:cNvPr>
          <p:cNvSpPr/>
          <p:nvPr/>
        </p:nvSpPr>
        <p:spPr>
          <a:xfrm>
            <a:off x="0" y="5627533"/>
            <a:ext cx="9144000" cy="129746"/>
          </a:xfrm>
          <a:prstGeom prst="rect">
            <a:avLst/>
          </a:prstGeom>
          <a:solidFill>
            <a:srgbClr val="2637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135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9C27E71-9160-438B-8304-8390E6C0E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344071"/>
              </p:ext>
            </p:extLst>
          </p:nvPr>
        </p:nvGraphicFramePr>
        <p:xfrm>
          <a:off x="1281357" y="1618451"/>
          <a:ext cx="6581285" cy="2837435"/>
        </p:xfrm>
        <a:graphic>
          <a:graphicData uri="http://schemas.openxmlformats.org/drawingml/2006/table">
            <a:tbl>
              <a:tblPr/>
              <a:tblGrid>
                <a:gridCol w="621310">
                  <a:extLst>
                    <a:ext uri="{9D8B030D-6E8A-4147-A177-3AD203B41FA5}">
                      <a16:colId xmlns:a16="http://schemas.microsoft.com/office/drawing/2014/main" val="2089224657"/>
                    </a:ext>
                  </a:extLst>
                </a:gridCol>
                <a:gridCol w="4303149">
                  <a:extLst>
                    <a:ext uri="{9D8B030D-6E8A-4147-A177-3AD203B41FA5}">
                      <a16:colId xmlns:a16="http://schemas.microsoft.com/office/drawing/2014/main" val="3870232283"/>
                    </a:ext>
                  </a:extLst>
                </a:gridCol>
                <a:gridCol w="1656826">
                  <a:extLst>
                    <a:ext uri="{9D8B030D-6E8A-4147-A177-3AD203B41FA5}">
                      <a16:colId xmlns:a16="http://schemas.microsoft.com/office/drawing/2014/main" val="574868910"/>
                    </a:ext>
                  </a:extLst>
                </a:gridCol>
              </a:tblGrid>
              <a:tr h="571283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ODS</a:t>
                      </a:r>
                    </a:p>
                  </a:txBody>
                  <a:tcPr marL="8779" marR="8779" marT="87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TÍTULO DEL ODS</a:t>
                      </a:r>
                    </a:p>
                  </a:txBody>
                  <a:tcPr marL="8779" marR="8779" marT="87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FECHA DE REALIZACIÓN</a:t>
                      </a:r>
                    </a:p>
                  </a:txBody>
                  <a:tcPr marL="8779" marR="8779" marT="87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776319"/>
                  </a:ext>
                </a:extLst>
              </a:tr>
              <a:tr h="85187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G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Presentación de los ODS, la agenda 2030 para el desarrollo sostenible y la vinculación con las políticas públicas económicas y sociales </a:t>
                      </a:r>
                    </a:p>
                  </a:txBody>
                  <a:tcPr marL="8779" marR="8779" marT="87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G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27/02/2020 (jueves)</a:t>
                      </a:r>
                    </a:p>
                  </a:txBody>
                  <a:tcPr marL="8779" marR="8779" marT="87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6139066"/>
                  </a:ext>
                </a:extLst>
              </a:tr>
              <a:tr h="606119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779" marR="8779" marT="87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de la pobreza</a:t>
                      </a:r>
                    </a:p>
                  </a:txBody>
                  <a:tcPr marL="8779" marR="8779" marT="87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386233"/>
                  </a:ext>
                </a:extLst>
              </a:tr>
              <a:tr h="404080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779" marR="8779" marT="87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Hambre cero</a:t>
                      </a:r>
                    </a:p>
                  </a:txBody>
                  <a:tcPr marL="8779" marR="8779" marT="87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819263"/>
                  </a:ext>
                </a:extLst>
              </a:tr>
              <a:tr h="404080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779" marR="8779" marT="87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 y bienestar</a:t>
                      </a:r>
                    </a:p>
                  </a:txBody>
                  <a:tcPr marL="8779" marR="8779" marT="87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930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754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>
            <a:extLst>
              <a:ext uri="{FF2B5EF4-FFF2-40B4-BE49-F238E27FC236}">
                <a16:creationId xmlns:a16="http://schemas.microsoft.com/office/drawing/2014/main" id="{B0DC5F8D-D7D5-4D4C-81B1-466300269A83}"/>
              </a:ext>
            </a:extLst>
          </p:cNvPr>
          <p:cNvSpPr txBox="1">
            <a:spLocks/>
          </p:cNvSpPr>
          <p:nvPr/>
        </p:nvSpPr>
        <p:spPr>
          <a:xfrm>
            <a:off x="1154829" y="238478"/>
            <a:ext cx="6834342" cy="771554"/>
          </a:xfrm>
          <a:prstGeom prst="rect">
            <a:avLst/>
          </a:prstGeom>
        </p:spPr>
        <p:txBody>
          <a:bodyPr vert="horz" lIns="68580" tIns="34290" rIns="68580" bIns="3429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GT" sz="3600" b="1" dirty="0">
                <a:solidFill>
                  <a:srgbClr val="263791"/>
                </a:solidFill>
                <a:latin typeface="Arial" charset="0"/>
                <a:ea typeface="Arial" charset="0"/>
                <a:cs typeface="Arial" charset="0"/>
              </a:rPr>
              <a:t>PLAN DE FOROS TEMÁTICOS 2020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85FE56C-A0BC-524B-9F6C-20A31C0DBEFA}"/>
              </a:ext>
            </a:extLst>
          </p:cNvPr>
          <p:cNvSpPr/>
          <p:nvPr/>
        </p:nvSpPr>
        <p:spPr>
          <a:xfrm>
            <a:off x="0" y="5524928"/>
            <a:ext cx="9144000" cy="129746"/>
          </a:xfrm>
          <a:prstGeom prst="rect">
            <a:avLst/>
          </a:prstGeom>
          <a:solidFill>
            <a:srgbClr val="1474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135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BC79DA1-BBEC-684F-8667-D78C5A03034B}"/>
              </a:ext>
            </a:extLst>
          </p:cNvPr>
          <p:cNvSpPr/>
          <p:nvPr/>
        </p:nvSpPr>
        <p:spPr>
          <a:xfrm>
            <a:off x="0" y="5627533"/>
            <a:ext cx="9144000" cy="129746"/>
          </a:xfrm>
          <a:prstGeom prst="rect">
            <a:avLst/>
          </a:prstGeom>
          <a:solidFill>
            <a:srgbClr val="2637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sz="135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685E6D0-E2D3-4C8C-80BD-85FCD761C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079330"/>
              </p:ext>
            </p:extLst>
          </p:nvPr>
        </p:nvGraphicFramePr>
        <p:xfrm>
          <a:off x="319315" y="740761"/>
          <a:ext cx="3937406" cy="4765409"/>
        </p:xfrm>
        <a:graphic>
          <a:graphicData uri="http://schemas.openxmlformats.org/drawingml/2006/table">
            <a:tbl>
              <a:tblPr/>
              <a:tblGrid>
                <a:gridCol w="371713">
                  <a:extLst>
                    <a:ext uri="{9D8B030D-6E8A-4147-A177-3AD203B41FA5}">
                      <a16:colId xmlns:a16="http://schemas.microsoft.com/office/drawing/2014/main" val="3358277793"/>
                    </a:ext>
                  </a:extLst>
                </a:gridCol>
                <a:gridCol w="2574459">
                  <a:extLst>
                    <a:ext uri="{9D8B030D-6E8A-4147-A177-3AD203B41FA5}">
                      <a16:colId xmlns:a16="http://schemas.microsoft.com/office/drawing/2014/main" val="263035574"/>
                    </a:ext>
                  </a:extLst>
                </a:gridCol>
                <a:gridCol w="991234">
                  <a:extLst>
                    <a:ext uri="{9D8B030D-6E8A-4147-A177-3AD203B41FA5}">
                      <a16:colId xmlns:a16="http://schemas.microsoft.com/office/drawing/2014/main" val="1316440869"/>
                    </a:ext>
                  </a:extLst>
                </a:gridCol>
              </a:tblGrid>
              <a:tr h="299060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ODS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TÍTULO DEL ODS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FECHA DE REALIZACIÓN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716168"/>
                  </a:ext>
                </a:extLst>
              </a:tr>
              <a:tr h="284120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Educación de calidad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26/03/2020 (jueves)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6304206"/>
                  </a:ext>
                </a:extLst>
              </a:tr>
              <a:tr h="391891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Igualdad de género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190598"/>
                  </a:ext>
                </a:extLst>
              </a:tr>
              <a:tr h="15149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540305"/>
                  </a:ext>
                </a:extLst>
              </a:tr>
              <a:tr h="386992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limpia y saneamiento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30/04/2020 (jueves)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627643"/>
                  </a:ext>
                </a:extLst>
              </a:tr>
              <a:tr h="386992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asequible y no contaminante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962625"/>
                  </a:ext>
                </a:extLst>
              </a:tr>
              <a:tr h="15149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447829"/>
                  </a:ext>
                </a:extLst>
              </a:tr>
              <a:tr h="475167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Trabajo decente y crecimiento económico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28/05/2020 (jueves)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284772"/>
                  </a:ext>
                </a:extLst>
              </a:tr>
              <a:tr h="406587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Industria, innovación e infraestructura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918833"/>
                  </a:ext>
                </a:extLst>
              </a:tr>
              <a:tr h="15149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319119"/>
                  </a:ext>
                </a:extLst>
              </a:tr>
              <a:tr h="347802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Reducción de las desigualdades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25/06/2020 (jueves)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330772"/>
                  </a:ext>
                </a:extLst>
              </a:tr>
              <a:tr h="435978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Ciudades y comunidades sostenibles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942378"/>
                  </a:ext>
                </a:extLst>
              </a:tr>
              <a:tr h="15149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106131"/>
                  </a:ext>
                </a:extLst>
              </a:tr>
              <a:tr h="386992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Producción y consumo responsables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23/07/2020 (jueves)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53009"/>
                  </a:ext>
                </a:extLst>
              </a:tr>
              <a:tr h="328208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056" marR="4056" marT="4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Acción por el clima</a:t>
                      </a:r>
                    </a:p>
                  </a:txBody>
                  <a:tcPr marL="4056" marR="4056" marT="4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0137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560EC79-8A62-401C-B2E3-B1C5EF1B77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935808"/>
              </p:ext>
            </p:extLst>
          </p:nvPr>
        </p:nvGraphicFramePr>
        <p:xfrm>
          <a:off x="4574084" y="740761"/>
          <a:ext cx="4250601" cy="4744417"/>
        </p:xfrm>
        <a:graphic>
          <a:graphicData uri="http://schemas.openxmlformats.org/drawingml/2006/table">
            <a:tbl>
              <a:tblPr/>
              <a:tblGrid>
                <a:gridCol w="401280">
                  <a:extLst>
                    <a:ext uri="{9D8B030D-6E8A-4147-A177-3AD203B41FA5}">
                      <a16:colId xmlns:a16="http://schemas.microsoft.com/office/drawing/2014/main" val="3398883085"/>
                    </a:ext>
                  </a:extLst>
                </a:gridCol>
                <a:gridCol w="2779240">
                  <a:extLst>
                    <a:ext uri="{9D8B030D-6E8A-4147-A177-3AD203B41FA5}">
                      <a16:colId xmlns:a16="http://schemas.microsoft.com/office/drawing/2014/main" val="1285580449"/>
                    </a:ext>
                  </a:extLst>
                </a:gridCol>
                <a:gridCol w="1070081">
                  <a:extLst>
                    <a:ext uri="{9D8B030D-6E8A-4147-A177-3AD203B41FA5}">
                      <a16:colId xmlns:a16="http://schemas.microsoft.com/office/drawing/2014/main" val="183980598"/>
                    </a:ext>
                  </a:extLst>
                </a:gridCol>
              </a:tblGrid>
              <a:tr h="307074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ODS</a:t>
                      </a:r>
                    </a:p>
                  </a:txBody>
                  <a:tcPr marL="4731" marR="4731" marT="4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TÍTULO DEL ODS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FECHA DE REALIZACIÓN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317306"/>
                  </a:ext>
                </a:extLst>
              </a:tr>
              <a:tr h="426783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731" marR="4731" marT="4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Vida submarina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26/08/2020 (miércoles)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325912"/>
                  </a:ext>
                </a:extLst>
              </a:tr>
              <a:tr h="397551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731" marR="4731" marT="4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Vida de ecosistemas terrestres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013299"/>
                  </a:ext>
                </a:extLst>
              </a:tr>
              <a:tr h="1558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31" marR="4731" marT="4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50802"/>
                  </a:ext>
                </a:extLst>
              </a:tr>
              <a:tr h="514478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731" marR="4731" marT="4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Paz, justicia e instituciones sólidas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24/09/2020 (jueves)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8264657"/>
                  </a:ext>
                </a:extLst>
              </a:tr>
              <a:tr h="420936"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4731" marR="4731" marT="4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Alianzas para lograr los objetivos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509824"/>
                  </a:ext>
                </a:extLst>
              </a:tr>
              <a:tr h="1558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31" marR="4731" marT="4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738375"/>
                  </a:ext>
                </a:extLst>
              </a:tr>
              <a:tr h="94710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Línea Base para el Financiamiento del País Que Queremos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28/10/2020 (miércoles)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667739"/>
                  </a:ext>
                </a:extLst>
              </a:tr>
              <a:tr h="1558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31" marR="4731" marT="4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164211"/>
                  </a:ext>
                </a:extLst>
              </a:tr>
              <a:tr h="94710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Propuesta de articulación de actores y acciones para el fortalecimiento de Hacienda Pública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G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25/11/2020 (miércoles)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734354"/>
                  </a:ext>
                </a:extLst>
              </a:tr>
              <a:tr h="30707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G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"HACIENDA PÚBLICA, CLAVE PARA EL FINANCIAMIENTO DEL PAIS QUE QUEREMOS"</a:t>
                      </a:r>
                    </a:p>
                  </a:txBody>
                  <a:tcPr marL="4731" marR="4731" marT="47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005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713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6044</TotalTime>
  <Words>343</Words>
  <Application>Microsoft Macintosh PowerPoint</Application>
  <PresentationFormat>Presentación en pantalla (16:10)</PresentationFormat>
  <Paragraphs>73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Presentación de PowerPoint</vt:lpstr>
      <vt:lpstr>¿Qué es el CES?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Hakev.ink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Kevin Ramirez</dc:creator>
  <cp:lastModifiedBy>Microsoft Office User</cp:lastModifiedBy>
  <cp:revision>209</cp:revision>
  <dcterms:created xsi:type="dcterms:W3CDTF">2017-06-06T20:06:50Z</dcterms:created>
  <dcterms:modified xsi:type="dcterms:W3CDTF">2020-02-26T23:57:40Z</dcterms:modified>
</cp:coreProperties>
</file>